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769E4-B1A0-4E25-917A-D3A57316FA69}" type="datetimeFigureOut">
              <a:rPr lang="el-GR" smtClean="0"/>
              <a:t>17/11/2020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67CF7-5268-4EEE-9589-0EFF67597C8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C3603B8-F9E1-4B3E-B563-C3F68BDB6E76}" type="datetime1">
              <a:rPr lang="el-GR" smtClean="0"/>
              <a:t>17/11/2020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82A1C85-905B-41CA-98B4-25F5C1AA051E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20 - Ορθογώνιο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- Ορθογώνιο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Ορθογώνιο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E9B2-E915-4C0A-BD64-192A1106AFFE}" type="datetime1">
              <a:rPr lang="el-GR" smtClean="0"/>
              <a:t>17/11/2020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F56C6-2182-4BEA-A000-3D5856472EB3}" type="datetime1">
              <a:rPr lang="el-GR" smtClean="0"/>
              <a:t>17/11/2020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B681D-27F2-4F06-B042-7C09D0D281A3}" type="datetime1">
              <a:rPr lang="el-GR" smtClean="0"/>
              <a:t>17/11/2020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C3D1208-B0F6-4ADF-B262-56B878991EC4}" type="datetime1">
              <a:rPr lang="el-GR" smtClean="0"/>
              <a:t>17/11/2020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82A1C85-905B-41CA-98B4-25F5C1AA051E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4EC7-3B6B-4F0C-80D3-9536F422F065}" type="datetime1">
              <a:rPr lang="el-GR" smtClean="0"/>
              <a:t>17/11/2020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5BC2-6FA3-4E9C-842B-8F31202840B2}" type="datetime1">
              <a:rPr lang="el-GR" smtClean="0"/>
              <a:t>17/11/2020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6433-1F14-4BBA-8F9E-307FABED2BFF}" type="datetime1">
              <a:rPr lang="el-GR" smtClean="0"/>
              <a:t>17/11/2020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‹#›</a:t>
            </a:fld>
            <a:endParaRPr lang="el-GR"/>
          </a:p>
        </p:txBody>
      </p:sp>
      <p:sp>
        <p:nvSpPr>
          <p:cNvPr id="6" name="5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3DA4-C97F-4F76-8D20-87D99C9734E2}" type="datetime1">
              <a:rPr lang="el-GR" smtClean="0"/>
              <a:t>17/11/2020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‹#›</a:t>
            </a:fld>
            <a:endParaRPr lang="el-GR"/>
          </a:p>
        </p:txBody>
      </p:sp>
      <p:sp>
        <p:nvSpPr>
          <p:cNvPr id="5" name="4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D0A70-F14C-4EC7-B178-969F28B1856B}" type="datetime1">
              <a:rPr lang="el-GR" smtClean="0"/>
              <a:t>17/11/2020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9AA7-4522-45EB-B9B8-00C12E4FC67F}" type="datetime1">
              <a:rPr lang="el-GR" smtClean="0"/>
              <a:t>17/11/2020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BFD527-00CC-4698-997F-CD04E8F80BDD}" type="datetime1">
              <a:rPr lang="el-GR" smtClean="0"/>
              <a:t>17/11/2020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82A1C85-905B-41CA-98B4-25F5C1AA051E}" type="slidenum">
              <a:rPr lang="el-GR" smtClean="0"/>
              <a:t>‹#›</a:t>
            </a:fld>
            <a:endParaRPr lang="el-GR"/>
          </a:p>
        </p:txBody>
      </p:sp>
      <p:sp>
        <p:nvSpPr>
          <p:cNvPr id="28" name="2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Ευθεία γραμμή σύνδεσης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blogs.sch.gr/ngeorgitzi/files/2020/10/%CE%B1%CF%81%CF%87%CE%B5%CE%B9%CE%B1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b="1" dirty="0" smtClean="0">
                <a:solidFill>
                  <a:srgbClr val="002060"/>
                </a:solidFill>
                <a:latin typeface="Book Antiqua" pitchFamily="18" charset="0"/>
              </a:rPr>
              <a:t>ΑΡΧΕΙΑ ΚΑΙ ΦΑΚΕΛΟΙ</a:t>
            </a:r>
            <a:endParaRPr lang="el-GR" sz="40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pic>
        <p:nvPicPr>
          <p:cNvPr id="5" name="4 - Εικόνα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4612" y="0"/>
            <a:ext cx="3201428" cy="1800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pPr>
              <a:buNone/>
            </a:pPr>
            <a:endParaRPr lang="el-GR" b="1" dirty="0" smtClean="0"/>
          </a:p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294967295"/>
          </p:nvPr>
        </p:nvSpPr>
        <p:spPr>
          <a:xfrm>
            <a:off x="428596" y="1285860"/>
            <a:ext cx="7715304" cy="49371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	</a:t>
            </a:r>
            <a:r>
              <a:rPr lang="el-GR" b="1" u="sng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Επομένως:</a:t>
            </a:r>
            <a:endParaRPr lang="el-GR" b="1" u="sng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Χρησιμοποιώ τις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συσκευές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και τα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προγράμματα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για να κάνω μια εργασία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.</a:t>
            </a:r>
          </a:p>
          <a:p>
            <a:pPr>
              <a:buNone/>
            </a:pPr>
            <a:endParaRPr lang="el-GR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Για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να </a:t>
            </a:r>
            <a:r>
              <a:rPr lang="el-GR" b="1" u="sng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μην τη χάσω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την </a:t>
            </a:r>
            <a:r>
              <a:rPr lang="el-GR" b="1" dirty="0" smtClean="0">
                <a:solidFill>
                  <a:srgbClr val="FF0000"/>
                </a:solidFill>
                <a:latin typeface="Book Antiqua" pitchFamily="18" charset="0"/>
              </a:rPr>
              <a:t>αποθηκεύω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δίνοντάς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της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ένα όνομα και έτσι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δημιουργώ ένα αρχείο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.</a:t>
            </a:r>
          </a:p>
          <a:p>
            <a:pPr>
              <a:buNone/>
            </a:pPr>
            <a:endParaRPr lang="el-GR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Αυτό το βάζω σε ένα συγκεκριμένο μέρος που λέγεται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«φάκελος»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και σε 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αυτόν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δίνω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πάλι ένα χαρακτηριστικό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όνομα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.</a:t>
            </a:r>
            <a:endParaRPr lang="el-GR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endParaRPr lang="el-GR" dirty="0"/>
          </a:p>
        </p:txBody>
      </p:sp>
      <p:pic>
        <p:nvPicPr>
          <p:cNvPr id="9" name="8 - Εικόνα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20857" cy="1080000"/>
          </a:xfrm>
          <a:prstGeom prst="rect">
            <a:avLst/>
          </a:prstGeom>
        </p:spPr>
      </p:pic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10</a:t>
            </a:fld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	</a:t>
            </a:r>
            <a:r>
              <a:rPr lang="el-GR" b="1" u="sng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Ερώτηση1</a:t>
            </a:r>
            <a:r>
              <a:rPr lang="el-GR" b="1" u="sng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: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Πόσους φακέλους περιέχει ο φάκελος «Τα έγγραφά μου» και ποιους;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Πόσους φακέλους περιέχει ο φάκελος «Πληροφορική» και ποιους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;</a:t>
            </a:r>
          </a:p>
          <a:p>
            <a:pPr>
              <a:buNone/>
            </a:pPr>
            <a:endParaRPr lang="el-GR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pPr>
              <a:buNone/>
            </a:pPr>
            <a:endParaRPr lang="el-GR" dirty="0"/>
          </a:p>
        </p:txBody>
      </p:sp>
      <p:pic>
        <p:nvPicPr>
          <p:cNvPr id="10" name="9 - Εικόνα" descr="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3714752"/>
            <a:ext cx="7154274" cy="2562583"/>
          </a:xfrm>
          <a:prstGeom prst="rect">
            <a:avLst/>
          </a:prstGeom>
        </p:spPr>
      </p:pic>
      <p:pic>
        <p:nvPicPr>
          <p:cNvPr id="11" name="10 - Εικόνα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20857" cy="1080000"/>
          </a:xfrm>
          <a:prstGeom prst="rect">
            <a:avLst/>
          </a:prstGeom>
        </p:spPr>
      </p:pic>
      <p:sp>
        <p:nvSpPr>
          <p:cNvPr id="12" name="1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11</a:t>
            </a:fld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	</a:t>
            </a:r>
            <a:r>
              <a:rPr lang="el-GR" b="1" u="sng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Ερώτηση2: </a:t>
            </a:r>
            <a:endParaRPr lang="el-GR" b="1" u="sng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	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Στη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παρακάτω εικόνα, πόσα είναι τα αρχεία και πόσοι οι φάκελοι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;</a:t>
            </a:r>
          </a:p>
          <a:p>
            <a:pPr>
              <a:buNone/>
            </a:pPr>
            <a:endParaRPr lang="el-GR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el-GR" dirty="0" smtClean="0">
                <a:hlinkClick r:id="rId2"/>
              </a:rPr>
              <a:t/>
            </a:r>
            <a:br>
              <a:rPr lang="el-GR" dirty="0" smtClean="0">
                <a:hlinkClick r:id="rId2"/>
              </a:rPr>
            </a:br>
            <a:endParaRPr lang="el-GR" dirty="0"/>
          </a:p>
        </p:txBody>
      </p:sp>
      <p:pic>
        <p:nvPicPr>
          <p:cNvPr id="7" name="6 - Εικόνα" descr="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14546" y="2714620"/>
            <a:ext cx="4839376" cy="3581900"/>
          </a:xfrm>
          <a:prstGeom prst="rect">
            <a:avLst/>
          </a:prstGeom>
        </p:spPr>
      </p:pic>
      <p:pic>
        <p:nvPicPr>
          <p:cNvPr id="8" name="7 - Εικόνα" descr="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920857" cy="1080000"/>
          </a:xfrm>
          <a:prstGeom prst="rect">
            <a:avLst/>
          </a:prstGeom>
        </p:spPr>
      </p:pic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12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	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Όπως έχουμε δει χρησιμοποιούμε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έναν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υπολογιστή: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Για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να παίζουμε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παιχνίδια.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Ν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 επικοινωνούμε.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Ν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αναζητούμε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πληροφορίες.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Ν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κάνουμε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υπολογισμούς.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Ν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κάνουμε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εργασίες.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Ν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ακούμε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μουσική.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Ν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βλέπουμε ταινίες και πολλά άλλα. </a:t>
            </a:r>
            <a:endParaRPr lang="el-GR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4" name="3 - Εικόνα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20857" cy="1080000"/>
          </a:xfrm>
          <a:prstGeom prst="rect">
            <a:avLst/>
          </a:prstGeom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2</a:t>
            </a:fld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/>
              <a:t>	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Πού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πάνε όλα αυτά που κάνουμε στον υπολογιστή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;</a:t>
            </a:r>
          </a:p>
          <a:p>
            <a:pPr>
              <a:buNone/>
            </a:pPr>
            <a:endParaRPr lang="el-GR" b="1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Όταν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ζωγραφίζουμε στη ζωγραφική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ή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γράφουμε μια εργασία στον κειμενογράφο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, όλα αυτά βρίσκονται σε ένα μέρος του υπολογιστή, στην </a:t>
            </a:r>
            <a:r>
              <a:rPr lang="el-GR" b="1" dirty="0" smtClean="0">
                <a:solidFill>
                  <a:srgbClr val="FF0000"/>
                </a:solidFill>
                <a:latin typeface="Book Antiqua" pitchFamily="18" charset="0"/>
              </a:rPr>
              <a:t>κεντρική μονάδα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,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και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αποθηκεύονται προσωρινά  </a:t>
            </a:r>
            <a:r>
              <a:rPr lang="el-GR" b="1" dirty="0" smtClean="0">
                <a:solidFill>
                  <a:srgbClr val="FF0000"/>
                </a:solidFill>
                <a:latin typeface="Book Antiqua" pitchFamily="18" charset="0"/>
              </a:rPr>
              <a:t>στη μνήμη RAM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.</a:t>
            </a:r>
          </a:p>
          <a:p>
            <a:pPr>
              <a:buNone/>
            </a:pP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Αν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όμως θέλουμε να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κρατήσουμε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τη ζωγραφιά μας για να τη βλέπουμε ή θέλουμε να κρατήσουμε την εργασία μας για να τη συνεχίσουμε την επόμενη φορά θα πρέπει να την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αποθηκεύσουμε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. </a:t>
            </a:r>
            <a:endParaRPr lang="el-GR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pPr>
              <a:buNone/>
            </a:pPr>
            <a:endParaRPr lang="el-GR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Έτσι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πατάμε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το κουμπάκι αποθήκευσης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και δίνουμε ένα </a:t>
            </a:r>
            <a:r>
              <a:rPr lang="el-GR" b="1" u="sng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όνομα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για τη ζωγραφιά μας ή την εργασία μας. </a:t>
            </a:r>
            <a:endParaRPr lang="el-GR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pPr lvl="1"/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Με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αυτόν τον τρόπο δημιουργήσαμε </a:t>
            </a:r>
            <a:r>
              <a:rPr lang="el-GR" b="1" dirty="0" smtClean="0">
                <a:solidFill>
                  <a:srgbClr val="FF0000"/>
                </a:solidFill>
                <a:latin typeface="Book Antiqua" pitchFamily="18" charset="0"/>
              </a:rPr>
              <a:t>ένα αρχείο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εικόνας ή ένα αρχείο κειμένου.</a:t>
            </a:r>
          </a:p>
          <a:p>
            <a:endParaRPr lang="el-GR" dirty="0"/>
          </a:p>
        </p:txBody>
      </p:sp>
      <p:pic>
        <p:nvPicPr>
          <p:cNvPr id="4" name="3 - Εικόνα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72396" y="1142984"/>
            <a:ext cx="776666" cy="720000"/>
          </a:xfrm>
          <a:prstGeom prst="rect">
            <a:avLst/>
          </a:prstGeom>
        </p:spPr>
      </p:pic>
      <p:pic>
        <p:nvPicPr>
          <p:cNvPr id="5" name="4 - Εικόνα" descr="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 flipV="1">
            <a:off x="7572396" y="4000504"/>
            <a:ext cx="613334" cy="720000"/>
          </a:xfrm>
          <a:prstGeom prst="rect">
            <a:avLst/>
          </a:prstGeom>
        </p:spPr>
      </p:pic>
      <p:pic>
        <p:nvPicPr>
          <p:cNvPr id="6" name="5 - Εικόνα" descr="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920857" cy="1080000"/>
          </a:xfrm>
          <a:prstGeom prst="rect">
            <a:avLst/>
          </a:prstGeom>
        </p:spPr>
      </p:pic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3</a:t>
            </a:fld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686304" cy="4937760"/>
          </a:xfrm>
        </p:spPr>
        <p:txBody>
          <a:bodyPr/>
          <a:lstStyle/>
          <a:p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Αρχείο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 είναι τα οργανωμένα δεδομένα που είναι αποθηκευμένα σε ένα μέσο αποθήκευσης στον υπολογιστή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.</a:t>
            </a:r>
          </a:p>
          <a:p>
            <a:pPr>
              <a:buNone/>
            </a:pP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</a:t>
            </a:r>
          </a:p>
          <a:p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Αυτά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τα δεδομένα μπορεί να είναι εικόνα, κείμενο, ήχος, βίντεο, παρουσιάσεις και πολλά άλλα.</a:t>
            </a:r>
            <a:endParaRPr lang="el-GR" sz="2400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7" name="6 - Θέση περιεχομένου" descr="1.PN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286380" y="2500306"/>
            <a:ext cx="3048426" cy="2124372"/>
          </a:xfrm>
        </p:spPr>
      </p:pic>
      <p:pic>
        <p:nvPicPr>
          <p:cNvPr id="8" name="7 - Εικόνα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20857" cy="1080000"/>
          </a:xfrm>
          <a:prstGeom prst="rect">
            <a:avLst/>
          </a:prstGeom>
        </p:spPr>
      </p:pic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4</a:t>
            </a:fld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Κάθε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αρχείο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έχει ένα όνομα με την παρακάτω μορφή. </a:t>
            </a:r>
          </a:p>
          <a:p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Μια ζωγραφιά που κάναμε για την άνοιξη έχει το όνομα: </a:t>
            </a:r>
            <a:r>
              <a:rPr lang="el-GR" sz="2400" b="1" dirty="0" err="1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άνοιξη.jpg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. </a:t>
            </a:r>
          </a:p>
          <a:p>
            <a:pPr lvl="1"/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Το «άνοιξη» </a:t>
            </a:r>
            <a:r>
              <a:rPr lang="el-GR" sz="2400" b="1" i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αποτελεί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το </a:t>
            </a:r>
            <a:r>
              <a:rPr lang="el-GR" sz="2400" b="1" dirty="0" smtClean="0">
                <a:solidFill>
                  <a:srgbClr val="FF0000"/>
                </a:solidFill>
                <a:latin typeface="Book Antiqua" pitchFamily="18" charset="0"/>
              </a:rPr>
              <a:t>όνομα του αρχείου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και το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«</a:t>
            </a:r>
            <a:r>
              <a:rPr lang="el-GR" sz="2400" b="1" dirty="0" err="1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jpg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»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είναι η </a:t>
            </a:r>
            <a:r>
              <a:rPr lang="el-GR" sz="2400" b="1" dirty="0" smtClean="0">
                <a:solidFill>
                  <a:srgbClr val="FF0000"/>
                </a:solidFill>
                <a:latin typeface="Book Antiqua" pitchFamily="18" charset="0"/>
              </a:rPr>
              <a:t>κατάληξη του αρχείου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. </a:t>
            </a:r>
            <a:endParaRPr lang="el-GR" sz="2400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pPr lvl="1">
              <a:buNone/>
            </a:pPr>
            <a:endParaRPr lang="el-GR" sz="2400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Η κατάληξη του αρχείου δηλώνει τον τύπο του (αν είναι εικόνα, κείμενο, παρουσίαση, βίντεο κτλ) και πολλές φορές και το πρόγραμμα με το οποίο ανοίγει. </a:t>
            </a:r>
          </a:p>
          <a:p>
            <a:pPr lvl="1"/>
            <a:r>
              <a:rPr lang="el-GR" sz="21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Για παράδειγμα, ένα αρχείο με όνομα </a:t>
            </a:r>
            <a:r>
              <a:rPr lang="el-GR" sz="2100" dirty="0" err="1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εργασία.doc</a:t>
            </a:r>
            <a:r>
              <a:rPr lang="el-GR" sz="21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είναι ένα αρχείο κειμένου και ανοίγει με το πρόγραμμα του κειμενογράφου Microsoft Word </a:t>
            </a:r>
          </a:p>
          <a:p>
            <a:endParaRPr lang="el-GR" dirty="0"/>
          </a:p>
        </p:txBody>
      </p:sp>
      <p:pic>
        <p:nvPicPr>
          <p:cNvPr id="5" name="4 - Εικόνα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20857" cy="1080000"/>
          </a:xfrm>
          <a:prstGeom prst="rect">
            <a:avLst/>
          </a:prstGeom>
        </p:spPr>
      </p:pic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5</a:t>
            </a:fld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Τα αρχεία αυτά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βρίσκονται σε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ένα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μέσο αποθήκευσης.</a:t>
            </a:r>
          </a:p>
          <a:p>
            <a:pPr>
              <a:buNone/>
            </a:pPr>
            <a:endParaRPr lang="el-GR" sz="2400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Μπορεί να βρίσκονται, μέσα σε έναν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σκληρό δίσκο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που είναι το πιο μεγάλο μέσο αποθήκευσης στον υπολογιστή και βρίσκεται μέσα στην κεντρική μονάδα</a:t>
            </a:r>
            <a:r>
              <a:rPr lang="el-GR" dirty="0" smtClean="0"/>
              <a:t>. 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4000504"/>
            <a:ext cx="5072098" cy="1737400"/>
          </a:xfrm>
          <a:prstGeom prst="rect">
            <a:avLst/>
          </a:prstGeom>
        </p:spPr>
      </p:pic>
      <p:pic>
        <p:nvPicPr>
          <p:cNvPr id="5" name="4 - Εικόνα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20857" cy="1080000"/>
          </a:xfrm>
          <a:prstGeom prst="rect">
            <a:avLst/>
          </a:prstGeom>
        </p:spPr>
      </p:pic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6</a:t>
            </a:fld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	</a:t>
            </a:r>
            <a:r>
              <a:rPr lang="el-GR" sz="2400" b="1" i="1" u="sng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Εσείς αν θέλατε να βάλετε όλα τα πράγματά σας μέσα σε μια αποθήκη πώς θα τα βάζατε;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Θα τα πετούσατε όλα μέσα τυχαία;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Θα βάζατε το κάθε αντικείμενο σε ένα σακουλάκι και τα το πετούσατε μέσα;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Θα είχατε ράφια, συρτάρια και κουτιά και θα βάζατε τα σακουλάκια μέσα;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Θα είχατε ράφια, συρτάρια και κουτιά με διαφορετικές ονομασίες το καθένα και θα βάζατε μέσα τα σακουλάκια τα οποία θα είχαν ένα όνομα και μια περιγραφή του τι περιέχουν για παράδειγμα </a:t>
            </a:r>
            <a:r>
              <a:rPr lang="el-GR" sz="2400" dirty="0" err="1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μπλε.παντελόνι</a:t>
            </a:r>
            <a:endParaRPr lang="el-GR" sz="2400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endParaRPr lang="el-GR" dirty="0"/>
          </a:p>
        </p:txBody>
      </p:sp>
      <p:pic>
        <p:nvPicPr>
          <p:cNvPr id="4" name="3 - Εικόνα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20857" cy="1080000"/>
          </a:xfrm>
          <a:prstGeom prst="rect">
            <a:avLst/>
          </a:prstGeom>
        </p:spPr>
      </p:pic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7</a:t>
            </a:fld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Αυτό που πρέπει να κάνουμε είναι να είμαστε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και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οργανωμένοι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για να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μπορούμε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να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αναζητούμε και να βρίσκουμε αυτό που θέλουμε. </a:t>
            </a:r>
          </a:p>
          <a:p>
            <a:pPr lvl="1"/>
            <a:r>
              <a:rPr lang="el-GR" sz="21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Πρέπει να δημιουργούμε μέρη όπου εκεί θα έχουμε συγκεκριμένα πράγματα. </a:t>
            </a:r>
          </a:p>
          <a:p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Αυτά τα μέρη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ονομάζονται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  <a:latin typeface="Book Antiqua" pitchFamily="18" charset="0"/>
              </a:rPr>
              <a:t>«φάκελοι»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και τους ονομάζουμε ανάλογα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με το περιεχόμενο. </a:t>
            </a:r>
          </a:p>
          <a:p>
            <a:pPr lvl="1"/>
            <a:r>
              <a:rPr lang="el-GR" sz="21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Για </a:t>
            </a:r>
            <a:r>
              <a:rPr lang="el-GR" sz="21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παράδειγμα, έναν φάκελο που μέσα βάζουμε </a:t>
            </a:r>
            <a:r>
              <a:rPr lang="el-GR" sz="2100" i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τις </a:t>
            </a:r>
            <a:r>
              <a:rPr lang="el-GR" sz="2100" i="1" u="sng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φωτογραφίες</a:t>
            </a:r>
            <a:r>
              <a:rPr lang="el-GR" sz="21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μας θα τον </a:t>
            </a:r>
            <a:r>
              <a:rPr lang="el-GR" sz="21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ονομάσουμε</a:t>
            </a:r>
            <a:r>
              <a:rPr lang="el-GR" sz="21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</a:t>
            </a:r>
            <a:r>
              <a:rPr lang="el-GR" sz="2100" i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«φωτογραφίες» </a:t>
            </a:r>
            <a:r>
              <a:rPr lang="el-GR" sz="21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ενώ έναν φάκελο με </a:t>
            </a:r>
            <a:r>
              <a:rPr lang="el-GR" sz="2100" i="1" u="sng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τις εργασίες</a:t>
            </a:r>
            <a:r>
              <a:rPr lang="el-GR" sz="21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μας θα τον </a:t>
            </a:r>
            <a:r>
              <a:rPr lang="el-GR" sz="21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ονομάσουμε</a:t>
            </a:r>
            <a:r>
              <a:rPr lang="el-GR" sz="21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</a:t>
            </a:r>
            <a:r>
              <a:rPr lang="el-GR" sz="2100" i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«εργασίες». </a:t>
            </a:r>
            <a:endParaRPr lang="el-GR" sz="2100" i="1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pPr lvl="1">
              <a:buNone/>
            </a:pPr>
            <a:endParaRPr lang="el-GR" sz="2100" i="1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Το χαρακτηριστικό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εικονίδιο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ενός φάκελου είναι </a:t>
            </a:r>
            <a:endParaRPr lang="el-GR" sz="2400" i="1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5" name="4 - Εικόνα" descr="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4929198"/>
            <a:ext cx="1254375" cy="1080000"/>
          </a:xfrm>
          <a:prstGeom prst="rect">
            <a:avLst/>
          </a:prstGeom>
        </p:spPr>
      </p:pic>
      <p:pic>
        <p:nvPicPr>
          <p:cNvPr id="6" name="5 - Εικόνα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20857" cy="1080000"/>
          </a:xfrm>
          <a:prstGeom prst="rect">
            <a:avLst/>
          </a:prstGeom>
        </p:spPr>
      </p:pic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8</a:t>
            </a:fld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Οι φάκελοι μπορούν να περιέχουν και </a:t>
            </a:r>
            <a:r>
              <a:rPr lang="el-GR" sz="2400" b="1" dirty="0" err="1" smtClean="0">
                <a:solidFill>
                  <a:srgbClr val="FF0000"/>
                </a:solidFill>
                <a:latin typeface="Book Antiqua" pitchFamily="18" charset="0"/>
              </a:rPr>
              <a:t>υποφακέλους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. </a:t>
            </a:r>
          </a:p>
          <a:p>
            <a:pPr lvl="1"/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Έτσι, ο φάκελο «εργασίες» μας μπορεί να περιέχει </a:t>
            </a:r>
            <a:r>
              <a:rPr lang="el-GR" sz="2400" dirty="0" err="1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υποφακέλους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όπως «μαθηματικά», «γλώσσα», «ιστορία» κτλ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.</a:t>
            </a:r>
          </a:p>
          <a:p>
            <a:pPr lvl="1">
              <a:buNone/>
            </a:pPr>
            <a:endParaRPr lang="el-GR" sz="2400" dirty="0" smtClean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  <a:p>
            <a:endParaRPr lang="el-GR" dirty="0"/>
          </a:p>
        </p:txBody>
      </p:sp>
      <p:pic>
        <p:nvPicPr>
          <p:cNvPr id="5" name="4 - Εικόνα" descr="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2643182"/>
            <a:ext cx="3581900" cy="3334216"/>
          </a:xfrm>
          <a:prstGeom prst="rect">
            <a:avLst/>
          </a:prstGeom>
        </p:spPr>
      </p:pic>
      <p:pic>
        <p:nvPicPr>
          <p:cNvPr id="6" name="5 - Εικόνα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920857" cy="1080000"/>
          </a:xfrm>
          <a:prstGeom prst="rect">
            <a:avLst/>
          </a:prstGeom>
        </p:spPr>
      </p:pic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A1C85-905B-41CA-98B4-25F5C1AA051E}" type="slidenum">
              <a:rPr lang="el-GR" smtClean="0"/>
              <a:t>9</a:t>
            </a:fld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ίζες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Ρίζες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Ρίζες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75</TotalTime>
  <Words>161</Words>
  <Application>Microsoft Office PowerPoint</Application>
  <PresentationFormat>Προβολή στην οθόνη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Ρίζες</vt:lpstr>
      <vt:lpstr>ΑΡΧΕΙΑ ΚΑΙ ΦΑΚΕΛΟΙ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ΑΡΧΕΙΑ ΚΑΙ ΦΑΚΕΛΟΙ</dc:title>
  <dc:creator>HP-PRO</dc:creator>
  <cp:lastModifiedBy>HP-PRO</cp:lastModifiedBy>
  <cp:revision>15</cp:revision>
  <dcterms:created xsi:type="dcterms:W3CDTF">2020-11-17T15:13:29Z</dcterms:created>
  <dcterms:modified xsi:type="dcterms:W3CDTF">2020-11-17T16:29:19Z</dcterms:modified>
</cp:coreProperties>
</file>